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581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77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71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4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92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72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31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62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2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6F533-734C-4709-AF37-FD0FC6F54C95}" type="datetimeFigureOut">
              <a:rPr lang="en-US" smtClean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5A453-942A-4949-80AF-3DBFAE9886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872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OPAC</a:t>
            </a:r>
            <a:br>
              <a:rPr lang="en-US" sz="4800" b="1" dirty="0" smtClean="0">
                <a:solidFill>
                  <a:srgbClr val="C00000"/>
                </a:solidFill>
              </a:rPr>
            </a:br>
            <a:r>
              <a:rPr lang="en-US" sz="4800" b="1" dirty="0" smtClean="0">
                <a:solidFill>
                  <a:srgbClr val="C00000"/>
                </a:solidFill>
              </a:rPr>
              <a:t>Provisions and Scope</a:t>
            </a:r>
            <a:endParaRPr lang="en-US" sz="48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S:\CSC Secretariat\CSI TEMPLATES &amp; LOGOS\CSI logos\CSI (Black) small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852936"/>
            <a:ext cx="5153943" cy="1551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/>
              <a:t>ความร่วมมือระหว่างประเทศในการยุติการใช้ทหารเด็ก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มาตรา </a:t>
            </a:r>
            <a:r>
              <a:rPr lang="en-US" sz="3200" dirty="0" smtClean="0"/>
              <a:t>7 </a:t>
            </a:r>
            <a:r>
              <a:rPr lang="th-TH" sz="3200" dirty="0" smtClean="0"/>
              <a:t>รัฐภาคจะต้องร่วมมือ รวมทั้งจัดให้มีความช่วยเหลือทางเทคนิคและการเงินในการปฏิบัติตาม </a:t>
            </a:r>
            <a:r>
              <a:rPr lang="en-US" sz="3200" dirty="0" smtClean="0"/>
              <a:t>OPAC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128" y="5370906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dirty="0" smtClean="0"/>
              <a:t>การตรวจสอบและรายงาน </a:t>
            </a:r>
            <a:r>
              <a:rPr lang="en-US" smtClean="0"/>
              <a:t>Monitoring </a:t>
            </a:r>
            <a:r>
              <a:rPr lang="en-US" dirty="0" smtClean="0"/>
              <a:t>and reporting</a:t>
            </a:r>
            <a:endParaRPr lang="en-US" dirty="0"/>
          </a:p>
        </p:txBody>
      </p:sp>
      <p:pic>
        <p:nvPicPr>
          <p:cNvPr id="5" name="Content Placeholder 4" descr="ReportingCycle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2043" y="1825625"/>
            <a:ext cx="4759914" cy="43513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90728" cy="824136"/>
          </a:xfrm>
        </p:spPr>
        <p:txBody>
          <a:bodyPr>
            <a:noAutofit/>
          </a:bodyPr>
          <a:lstStyle/>
          <a:p>
            <a:pPr algn="ctr"/>
            <a:r>
              <a:rPr lang="th-TH" sz="2800" dirty="0" smtClean="0"/>
              <a:t>กฎหมายระหว่างประเทศและมาตรฐานสากล เรื่องทหารเด็ก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78227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sz="2800" dirty="0" smtClean="0"/>
              <a:t>รัฐบาลไทยได้ลงนามในกฎหมายระหว่างประเทศหลายฉบับ รวมทั้ง</a:t>
            </a:r>
            <a:endParaRPr lang="en-US" sz="2800" dirty="0" smtClean="0"/>
          </a:p>
          <a:p>
            <a:pPr>
              <a:buNone/>
            </a:pPr>
            <a:endParaRPr lang="en-US" sz="1600" dirty="0" smtClean="0"/>
          </a:p>
          <a:p>
            <a:pPr lvl="1"/>
            <a:r>
              <a:rPr lang="th-TH" sz="2800" dirty="0" smtClean="0"/>
              <a:t>อนุสัญญาว่าด้วยสิทธิเด็ก </a:t>
            </a:r>
            <a:r>
              <a:rPr lang="en-US" sz="2800" dirty="0" smtClean="0"/>
              <a:t>(CRC)</a:t>
            </a:r>
          </a:p>
          <a:p>
            <a:pPr lvl="1"/>
            <a:r>
              <a:rPr lang="th-TH" sz="2800" dirty="0" smtClean="0"/>
              <a:t>พิธีสารเลือกรับของ </a:t>
            </a:r>
            <a:r>
              <a:rPr lang="en-US" sz="2800" dirty="0" smtClean="0"/>
              <a:t>CRC </a:t>
            </a:r>
            <a:r>
              <a:rPr lang="th-TH" sz="2800" dirty="0" smtClean="0"/>
              <a:t>ว่าด้วยการมีส่วนร่วมของเด็กการต่อสู้ทางอาวุธ </a:t>
            </a:r>
            <a:r>
              <a:rPr lang="en-US" sz="2800" dirty="0" smtClean="0"/>
              <a:t>(OPAC)</a:t>
            </a:r>
          </a:p>
          <a:p>
            <a:pPr lvl="1"/>
            <a:r>
              <a:rPr lang="th-TH" sz="2800" dirty="0" smtClean="0"/>
              <a:t>กฎหมายแรงงานระหว่างประเทศ ของ </a:t>
            </a:r>
            <a:r>
              <a:rPr lang="en-US" sz="2800" dirty="0" smtClean="0"/>
              <a:t>International Labour Organization (ILO)</a:t>
            </a:r>
            <a:r>
              <a:rPr lang="th-TH" sz="2800" dirty="0" smtClean="0"/>
              <a:t> เรื่องรูปแบบการจ้างงานเด็กที่เลวร้ายที่สุด</a:t>
            </a:r>
            <a:r>
              <a:rPr lang="en-US" sz="2800" dirty="0" smtClean="0"/>
              <a:t> Worst Forms of Child Labour Convention 182</a:t>
            </a:r>
            <a:endParaRPr lang="th-TH" sz="2800" dirty="0" smtClean="0"/>
          </a:p>
          <a:p>
            <a:pPr marL="274320" lvl="1" indent="0">
              <a:buNone/>
            </a:pPr>
            <a:r>
              <a:rPr lang="th-TH" sz="2800" dirty="0" smtClean="0"/>
              <a:t>รัฐบาลยังไม่ได้ลงนามในกฎหมายระหว่างประเทศ เช่น</a:t>
            </a:r>
            <a:endParaRPr lang="en-US" sz="2800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sz="2800" dirty="0" smtClean="0"/>
              <a:t>1951 Refugee Convention</a:t>
            </a:r>
            <a:r>
              <a:rPr lang="th-TH" sz="2800" dirty="0" smtClean="0"/>
              <a:t> อนุสัญญาว่าด้วยผู้ลี้ภัย</a:t>
            </a:r>
            <a:endParaRPr lang="en-US" sz="2800" dirty="0" smtClean="0"/>
          </a:p>
          <a:p>
            <a:pPr lvl="1"/>
            <a:r>
              <a:rPr lang="en-US" sz="2800" dirty="0" smtClean="0"/>
              <a:t>the </a:t>
            </a:r>
            <a:r>
              <a:rPr lang="en-US" sz="2800" dirty="0"/>
              <a:t>Rome Statute of the International Criminal Court (ICC</a:t>
            </a:r>
            <a:r>
              <a:rPr lang="en-US" sz="2800" dirty="0" smtClean="0"/>
              <a:t>)</a:t>
            </a:r>
            <a:r>
              <a:rPr lang="th-TH" sz="2800" dirty="0" smtClean="0"/>
              <a:t> ธรรมนุญศาลอาญาระหว่างประเทศกรุงโรม  ประเทศไทยได้ลงนามแต่ยังไม่ได้ให้สัตยาบัน</a:t>
            </a:r>
            <a:endParaRPr lang="en-US" sz="2800" dirty="0" smtClean="0"/>
          </a:p>
          <a:p>
            <a:pPr marL="274320" lvl="1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80" y="5819528"/>
            <a:ext cx="3207350" cy="964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1626"/>
          </a:xfrm>
        </p:spPr>
        <p:txBody>
          <a:bodyPr/>
          <a:lstStyle/>
          <a:p>
            <a:r>
              <a:rPr lang="th-TH" dirty="0" smtClean="0"/>
              <a:t>คำอธิบายอย่างย่อ </a:t>
            </a:r>
            <a:r>
              <a:rPr lang="en-US" dirty="0" smtClean="0"/>
              <a:t>OPAC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854280"/>
          </a:xfrm>
        </p:spPr>
        <p:txBody>
          <a:bodyPr>
            <a:noAutofit/>
          </a:bodyPr>
          <a:lstStyle/>
          <a:p>
            <a:r>
              <a:rPr lang="th-TH" sz="2800" dirty="0" smtClean="0"/>
              <a:t>พิธีสารที่</a:t>
            </a:r>
            <a:r>
              <a:rPr lang="th-TH" sz="2800" dirty="0" smtClean="0"/>
              <a:t>รับรอง</a:t>
            </a:r>
            <a:r>
              <a:rPr lang="th-TH" sz="2800" dirty="0" smtClean="0"/>
              <a:t>ในสมัชชาใหย่แห่งองค์การสหประชาชาติ เมื่อเดือนพฤษภาคม </a:t>
            </a:r>
            <a:r>
              <a:rPr lang="en-US" sz="2800" dirty="0" smtClean="0"/>
              <a:t>2000 </a:t>
            </a:r>
            <a:r>
              <a:rPr lang="th-TH" sz="2800" dirty="0" smtClean="0"/>
              <a:t>และมีผลบังคับใช้เมื่อ เดือนกุมภาพันธ์ ปี </a:t>
            </a:r>
            <a:r>
              <a:rPr lang="en-US" sz="2800" dirty="0" smtClean="0"/>
              <a:t>2002. </a:t>
            </a:r>
          </a:p>
          <a:p>
            <a:r>
              <a:rPr lang="th-TH" sz="2800" b="1" dirty="0" smtClean="0"/>
              <a:t>มี  </a:t>
            </a:r>
            <a:r>
              <a:rPr lang="en-US" sz="2800" b="1" dirty="0" smtClean="0"/>
              <a:t>159 </a:t>
            </a:r>
            <a:r>
              <a:rPr lang="th-TH" sz="2800" b="1" dirty="0" smtClean="0"/>
              <a:t>ประเทศจาก </a:t>
            </a:r>
            <a:r>
              <a:rPr lang="en-US" sz="2800" b="1" dirty="0" smtClean="0"/>
              <a:t>197 </a:t>
            </a:r>
            <a:r>
              <a:rPr lang="th-TH" sz="2800" b="1" dirty="0" smtClean="0"/>
              <a:t>ประเทศลงนานในพิธีสารเลือกรับฉบับนี้ ข้อมูล ณ เดือนมกราคม  </a:t>
            </a:r>
            <a:r>
              <a:rPr lang="en-US" sz="2800" b="1" dirty="0" smtClean="0"/>
              <a:t>2558 </a:t>
            </a:r>
          </a:p>
          <a:p>
            <a:r>
              <a:rPr lang="th-TH" sz="2800" b="1" dirty="0" smtClean="0"/>
              <a:t> </a:t>
            </a:r>
            <a:r>
              <a:rPr lang="en-US" sz="2800" b="1" dirty="0" smtClean="0"/>
              <a:t> </a:t>
            </a:r>
            <a:r>
              <a:rPr lang="en-US" sz="2800" b="1" dirty="0" smtClean="0"/>
              <a:t>OPAC</a:t>
            </a:r>
            <a:r>
              <a:rPr lang="th-TH" sz="2800" b="1" dirty="0" smtClean="0"/>
              <a:t> กำหนดว่าเด็กต้องมีอายุ </a:t>
            </a:r>
            <a:r>
              <a:rPr lang="en-US" sz="2800" b="1" dirty="0" smtClean="0"/>
              <a:t>18</a:t>
            </a:r>
            <a:r>
              <a:rPr lang="th-TH" sz="2800" b="1" dirty="0" smtClean="0"/>
              <a:t> ปีโดยต้องผ่านการเกณฑ์โดยรัฐเพื่อเข้า</a:t>
            </a:r>
            <a:r>
              <a:rPr lang="th-TH" sz="2800" b="1" dirty="0"/>
              <a:t>ไปมีส่วนร่วมในการสู้</a:t>
            </a:r>
            <a:r>
              <a:rPr lang="th-TH" sz="2800" b="1" dirty="0" smtClean="0"/>
              <a:t>รบในกองกำลังของรัฐได้</a:t>
            </a:r>
            <a:r>
              <a:rPr lang="en-US" sz="2800" dirty="0" smtClean="0"/>
              <a:t> </a:t>
            </a:r>
          </a:p>
          <a:p>
            <a:r>
              <a:rPr lang="th-TH" sz="2800" dirty="0" smtClean="0"/>
              <a:t> </a:t>
            </a:r>
            <a:r>
              <a:rPr lang="en-US" sz="2800" dirty="0" smtClean="0"/>
              <a:t>OPAC</a:t>
            </a:r>
            <a:r>
              <a:rPr lang="th-TH" sz="2800" dirty="0" smtClean="0"/>
              <a:t> เรียกร้องให้รัฐกำหนดอายุเด็กให้สูงขึ้น ในการอาสาสมัครเข้ารับการเกณฑ์ทหารและห้ามไม่ให้มีรูปแบบของการเกณฑ์ และการใช้ทหารเด็กที่มีอายุต่ำกว่า </a:t>
            </a:r>
            <a:r>
              <a:rPr lang="en-US" sz="2800" dirty="0" smtClean="0"/>
              <a:t>18 </a:t>
            </a:r>
            <a:r>
              <a:rPr lang="th-TH" sz="2800" dirty="0" smtClean="0"/>
              <a:t>ปี โดยกลุ่มติดอาวุธ</a:t>
            </a: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5748372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dirty="0" smtClean="0"/>
              <a:t>มาตรา </a:t>
            </a:r>
            <a:r>
              <a:rPr lang="en-US" dirty="0" smtClean="0"/>
              <a:t>1</a:t>
            </a:r>
            <a:r>
              <a:rPr lang="th-TH" dirty="0" smtClean="0"/>
              <a:t> </a:t>
            </a:r>
            <a:r>
              <a:rPr lang="en-US" dirty="0" smtClean="0"/>
              <a:t> OPAC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600" dirty="0" smtClean="0"/>
              <a:t>มาตรา </a:t>
            </a:r>
            <a:r>
              <a:rPr lang="en-US" sz="3600" dirty="0" smtClean="0"/>
              <a:t>1  </a:t>
            </a:r>
            <a:r>
              <a:rPr lang="th-TH" sz="3600" dirty="0" smtClean="0"/>
              <a:t>รัฐสมาชิกจะต้องจัดให้มีมาตรการและทำให้แน่ใจว่าสมาชิกของกลุ่มติดอาวูธที่ยังอายุไม่ถึง</a:t>
            </a:r>
            <a:r>
              <a:rPr lang="en-US" sz="3600" dirty="0" smtClean="0"/>
              <a:t> 18</a:t>
            </a:r>
            <a:r>
              <a:rPr lang="th-TH" sz="3600" dirty="0" smtClean="0"/>
              <a:t> ปี จะต้องไม่มีไปมีส่วนร่วมในการสู้รบใดใด</a:t>
            </a:r>
            <a:endParaRPr lang="en-US" sz="3600" dirty="0" smtClean="0"/>
          </a:p>
          <a:p>
            <a:pPr lvl="1"/>
            <a:r>
              <a:rPr lang="th-TH" sz="3200" dirty="0" smtClean="0"/>
              <a:t>หมาย</a:t>
            </a:r>
            <a:r>
              <a:rPr lang="th-TH" sz="3200" dirty="0" smtClean="0"/>
              <a:t>รวมถึงการสู้รบโดยตรง และการมีส่วนร่วมในกิจการของทหาร รวมทั้งการสนับสนุนใอใดก็ตาม</a:t>
            </a:r>
            <a:endParaRPr lang="en-US" sz="3200" dirty="0" smtClean="0"/>
          </a:p>
          <a:p>
            <a:pPr lvl="1"/>
            <a:endParaRPr lang="en-US" sz="3200" dirty="0" smtClean="0"/>
          </a:p>
          <a:p>
            <a:r>
              <a:rPr lang="th-TH" sz="3600" dirty="0" smtClean="0"/>
              <a:t>มาตรา</a:t>
            </a:r>
            <a:r>
              <a:rPr lang="en-US" sz="3600" dirty="0" smtClean="0"/>
              <a:t> 2  </a:t>
            </a:r>
            <a:r>
              <a:rPr lang="th-TH" sz="3600" dirty="0" smtClean="0"/>
              <a:t>รัฐสมาชิกจะต้องทำให้แน่ใจว่าเด็กที่อายุต่ำกว่า</a:t>
            </a:r>
            <a:r>
              <a:rPr lang="en-US" sz="3600" dirty="0" smtClean="0"/>
              <a:t> 18</a:t>
            </a:r>
            <a:r>
              <a:rPr lang="th-TH" sz="3600" dirty="0" smtClean="0"/>
              <a:t> ปี จะต้องไม่ถูกบังคับเกณฑ์ทหารในกองกำลังติดอาวุธ</a:t>
            </a:r>
            <a:endParaRPr lang="en-US" sz="3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5894749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87610"/>
          </a:xfrm>
        </p:spPr>
        <p:txBody>
          <a:bodyPr>
            <a:normAutofit/>
          </a:bodyPr>
          <a:lstStyle/>
          <a:p>
            <a:pPr algn="ctr"/>
            <a:r>
              <a:rPr lang="th-TH" dirty="0" smtClean="0"/>
              <a:t>มาตรา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121" y="954999"/>
            <a:ext cx="7886700" cy="4908203"/>
          </a:xfrm>
        </p:spPr>
        <p:txBody>
          <a:bodyPr>
            <a:noAutofit/>
          </a:bodyPr>
          <a:lstStyle/>
          <a:p>
            <a:r>
              <a:rPr lang="th-TH" sz="3200" dirty="0" smtClean="0"/>
              <a:t>มาตรา </a:t>
            </a:r>
            <a:r>
              <a:rPr lang="en-US" sz="3200" dirty="0" smtClean="0"/>
              <a:t>3</a:t>
            </a:r>
            <a:r>
              <a:rPr lang="th-TH" sz="3200" dirty="0" smtClean="0"/>
              <a:t>  รัฐสมาชิกจะต้องกำหนดอายุเด็กให้สูงขึ้น อย่างน้อยที่สุด</a:t>
            </a:r>
            <a:r>
              <a:rPr lang="en-US" sz="3200" dirty="0" smtClean="0"/>
              <a:t> 16 </a:t>
            </a:r>
            <a:r>
              <a:rPr lang="th-TH" sz="3200" dirty="0" smtClean="0"/>
              <a:t>ปี ให้เป็นอายุขั้นตำในการเข้ามามีส่วนรวมอย่างสมัครใจในกองกำลังทหารของรัฐ</a:t>
            </a:r>
            <a:r>
              <a:rPr lang="en-US" sz="3200" dirty="0" smtClean="0"/>
              <a:t> </a:t>
            </a:r>
          </a:p>
          <a:p>
            <a:pPr lvl="1"/>
            <a:r>
              <a:rPr lang="th-TH" sz="2800" dirty="0" smtClean="0"/>
              <a:t>ในประเท</a:t>
            </a:r>
            <a:r>
              <a:rPr lang="th-TH" sz="2800" dirty="0"/>
              <a:t>ศ</a:t>
            </a:r>
            <a:r>
              <a:rPr lang="th-TH" sz="2800" dirty="0" smtClean="0"/>
              <a:t>ไทยกำหนดอายุขั้นต่ำไว้</a:t>
            </a:r>
            <a:r>
              <a:rPr lang="en-US" sz="2800" dirty="0" smtClean="0"/>
              <a:t> </a:t>
            </a:r>
            <a:r>
              <a:rPr lang="en-US" sz="2800" dirty="0" smtClean="0"/>
              <a:t>18</a:t>
            </a:r>
            <a:r>
              <a:rPr lang="th-TH" sz="2800" dirty="0" smtClean="0"/>
              <a:t> ปี</a:t>
            </a:r>
            <a:endParaRPr lang="en-US" sz="2800" dirty="0" smtClean="0"/>
          </a:p>
          <a:p>
            <a:pPr lvl="2"/>
            <a:r>
              <a:rPr lang="th-TH" sz="2800" dirty="0" smtClean="0"/>
              <a:t>มาตรา </a:t>
            </a:r>
            <a:r>
              <a:rPr lang="en-US" sz="2800" dirty="0" smtClean="0"/>
              <a:t>71</a:t>
            </a:r>
            <a:r>
              <a:rPr lang="th-TH" sz="2800" dirty="0" smtClean="0"/>
              <a:t> ของรัฐธรรมนูญปี</a:t>
            </a:r>
            <a:r>
              <a:rPr lang="en-US" sz="2800" dirty="0" smtClean="0"/>
              <a:t> 2550</a:t>
            </a:r>
            <a:r>
              <a:rPr lang="th-TH" sz="2800" dirty="0" smtClean="0"/>
              <a:t> ระบุว่า  ทุกคนมีหน้าที่ในการปกป้องประเทศ และในพรบ.ทหารเกณฑ์ได้ระบุว่า ชายไทยทุกน ต้องเข้ารับการทหารเกณฑ์เมือ่วบุครบ </a:t>
            </a:r>
            <a:r>
              <a:rPr lang="en-US" sz="2800" dirty="0" smtClean="0"/>
              <a:t>18</a:t>
            </a:r>
            <a:r>
              <a:rPr lang="th-TH" sz="2800" dirty="0" smtClean="0"/>
              <a:t> ปี  ในส่วนที่เป็นทหารกองเกิน</a:t>
            </a:r>
            <a:endParaRPr lang="en-US" sz="2800" dirty="0" smtClean="0"/>
          </a:p>
          <a:p>
            <a:pPr lvl="2"/>
            <a:r>
              <a:rPr lang="th-TH" sz="2800" dirty="0" smtClean="0"/>
              <a:t>เมื่อ</a:t>
            </a:r>
            <a:r>
              <a:rPr lang="th-TH" sz="2800" dirty="0" smtClean="0"/>
              <a:t>อายุ</a:t>
            </a:r>
            <a:r>
              <a:rPr lang="en-US" sz="2800" dirty="0" smtClean="0"/>
              <a:t> 21</a:t>
            </a:r>
            <a:r>
              <a:rPr lang="th-TH" sz="2800" dirty="0" smtClean="0"/>
              <a:t> ปี อาจมีการคัดเลือกบุคคลเข้ารับราชการทหารในตำแหน่งงานที่ไม่ใช่การสู้รบ  การเข้ารับราชการทหารโดยไม่มีหน้าที่ในการสู้รบอาจเกิดขึ้นได้ระหว่างช่วงอายุ</a:t>
            </a:r>
            <a:r>
              <a:rPr lang="en-US" sz="2800" dirty="0" smtClean="0"/>
              <a:t> 18-21</a:t>
            </a:r>
            <a:r>
              <a:rPr lang="th-TH" sz="2800" dirty="0" smtClean="0"/>
              <a:t> ปี โดยสมัครใจ</a:t>
            </a:r>
            <a:endParaRPr lang="en-US" sz="2800" dirty="0" smtClean="0"/>
          </a:p>
          <a:p>
            <a:pPr lvl="2">
              <a:buNone/>
            </a:pPr>
            <a:endParaRPr lang="en-US" sz="2000" dirty="0" smtClean="0"/>
          </a:p>
          <a:p>
            <a:pPr lvl="1"/>
            <a:r>
              <a:rPr lang="en-US" sz="2800" dirty="0" smtClean="0"/>
              <a:t>2/3</a:t>
            </a:r>
            <a:r>
              <a:rPr lang="th-TH" sz="2800" dirty="0" smtClean="0"/>
              <a:t> ของรัฐทั่วโลก ได้กำหนดอายุขั้นต่ำของการเข้ารับการคัดเลือกโดยการสมัครใจเป็นทหารแล้ว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5894749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dirty="0" smtClean="0"/>
              <a:t>มาตรา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200" dirty="0" smtClean="0"/>
              <a:t>มาตรา </a:t>
            </a:r>
            <a:r>
              <a:rPr lang="en-US" sz="3200" dirty="0" smtClean="0"/>
              <a:t>3</a:t>
            </a:r>
            <a:r>
              <a:rPr lang="th-TH" sz="3200" dirty="0" smtClean="0"/>
              <a:t> เกณฑ์อายุต่ำสุดนั้นเป็นข้อกำหนดตามกฎหมายที่ต้องปฎิบัติ</a:t>
            </a:r>
            <a:r>
              <a:rPr lang="th-TH" sz="3200" dirty="0" smtClean="0"/>
              <a:t>ตามซึ่ง</a:t>
            </a:r>
            <a:r>
              <a:rPr lang="th-TH" sz="3200" dirty="0" smtClean="0"/>
              <a:t>หมายรวมถึง 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 lvl="1"/>
            <a:r>
              <a:rPr lang="th-TH" sz="2800" dirty="0" smtClean="0"/>
              <a:t>การสมัคร</a:t>
            </a:r>
            <a:r>
              <a:rPr lang="th-TH" sz="2800" dirty="0" smtClean="0"/>
              <a:t>เข้ารับการคัดลือกโดยสมัครใจ</a:t>
            </a:r>
            <a:endParaRPr lang="en-US" sz="2800" dirty="0" smtClean="0"/>
          </a:p>
          <a:p>
            <a:pPr lvl="1"/>
            <a:r>
              <a:rPr lang="th-TH" sz="2800" dirty="0" smtClean="0"/>
              <a:t>การ</a:t>
            </a:r>
            <a:r>
              <a:rPr lang="th-TH" sz="2800" dirty="0" smtClean="0"/>
              <a:t>สมัครเข้ารับการคัดเลือกโดยผู้ปกครองยินยอม</a:t>
            </a:r>
            <a:endParaRPr lang="en-US" sz="2800" dirty="0" smtClean="0"/>
          </a:p>
          <a:p>
            <a:pPr lvl="1"/>
            <a:r>
              <a:rPr lang="th-TH" sz="2800" dirty="0" smtClean="0"/>
              <a:t>การ</a:t>
            </a:r>
            <a:r>
              <a:rPr lang="th-TH" sz="2800" dirty="0" smtClean="0"/>
              <a:t>คัดเลือกจะต้องมีข้อมูลถึงบทบาทหน้าที่อย่างชัดเจนในฐานะข้าราชการทหาร</a:t>
            </a:r>
            <a:endParaRPr lang="en-US" sz="2800" dirty="0" smtClean="0"/>
          </a:p>
          <a:p>
            <a:pPr lvl="1"/>
            <a:r>
              <a:rPr lang="th-TH" sz="2800" dirty="0" smtClean="0"/>
              <a:t>การ</a:t>
            </a:r>
            <a:r>
              <a:rPr lang="th-TH" sz="2800" dirty="0" smtClean="0"/>
              <a:t>สมัครเข้ารับการคัดเลือกต้องมีการพิสูจน์อายุที่เป็นที่ยอมรับได้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096" y="5445224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/>
              <a:t>กลุ่มติดอาวุธที่ไม่ใช่รัฐหมายถึง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sz="1200" dirty="0" smtClean="0"/>
          </a:p>
          <a:p>
            <a:r>
              <a:rPr lang="th-TH" sz="3200" dirty="0" smtClean="0"/>
              <a:t>มาตรา </a:t>
            </a:r>
            <a:r>
              <a:rPr lang="en-US" sz="3200" dirty="0" smtClean="0"/>
              <a:t>4</a:t>
            </a:r>
            <a:r>
              <a:rPr lang="th-TH" sz="3200" dirty="0" smtClean="0"/>
              <a:t> กลุ่มติดอาวุธที่ไม่ใช่รัฐก็ต้องไม่มีการคัดเลือกเด็กอายุต่ำกว่า </a:t>
            </a:r>
            <a:r>
              <a:rPr lang="en-US" sz="3200" dirty="0" smtClean="0"/>
              <a:t>18</a:t>
            </a:r>
            <a:r>
              <a:rPr lang="th-TH" sz="3200" dirty="0" smtClean="0"/>
              <a:t> ปีเป็นทหารด้วยเช่นกันไม่ว่าจะกรณีใดใด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th-TH" sz="3200" dirty="0" smtClean="0"/>
              <a:t>มาตรา </a:t>
            </a:r>
            <a:r>
              <a:rPr lang="en-US" sz="3200" dirty="0" smtClean="0"/>
              <a:t>4 (2) </a:t>
            </a:r>
            <a:r>
              <a:rPr lang="th-TH" sz="3200" dirty="0" smtClean="0"/>
              <a:t>รัฐ จะต้องมีมาตราการที่ป้องกันไม่ให้การคัดเลือก การเกณฑ์ และการใช้ทหารเด็ก นั้นมีกฎหมายห้ามรวมทั้ง ทำให้การเกณฑ์หรือใช้ทหารเด็กเป็นอาชญกรรม</a:t>
            </a:r>
            <a:endParaRPr lang="en-US" sz="3200" dirty="0" smtClean="0"/>
          </a:p>
          <a:p>
            <a:pPr>
              <a:buNone/>
            </a:pPr>
            <a:endParaRPr lang="en-US" sz="3200" dirty="0" smtClean="0"/>
          </a:p>
          <a:p>
            <a:pPr lvl="1"/>
            <a:r>
              <a:rPr lang="en-US" sz="2800" dirty="0" smtClean="0"/>
              <a:t>OPAC  </a:t>
            </a:r>
            <a:r>
              <a:rPr lang="th-TH" sz="2800" dirty="0" smtClean="0"/>
              <a:t>เป็นเครื่องมือในการทำงานร่วมกับกลุ่มติดอาวุธในการปกป้องคุ้มครองเด็ก รวมทั้งการยุติ การปล่อยตัวเด็ก และการนำเด็กกลับคืนสู่สังคม</a:t>
            </a:r>
            <a:endParaRPr lang="en-US" sz="2800" dirty="0" smtClean="0"/>
          </a:p>
          <a:p>
            <a:pPr lvl="1">
              <a:buNone/>
            </a:pPr>
            <a:r>
              <a:rPr lang="en-US" sz="2800" dirty="0" smtClean="0"/>
              <a:t> </a:t>
            </a:r>
          </a:p>
          <a:p>
            <a:r>
              <a:rPr lang="th-TH" sz="3200" dirty="0" smtClean="0"/>
              <a:t>มาตรา</a:t>
            </a:r>
            <a:r>
              <a:rPr lang="en-US" sz="3200" dirty="0" smtClean="0"/>
              <a:t> </a:t>
            </a:r>
            <a:r>
              <a:rPr lang="en-US" sz="3200" dirty="0" smtClean="0"/>
              <a:t>4 (3)</a:t>
            </a:r>
            <a:r>
              <a:rPr lang="th-TH" sz="3200" dirty="0" smtClean="0"/>
              <a:t>  มาตรานี้ ไม่ส่งผลในเรื่องสถานะทางกฎหมายของกลุ่มติดอาวุธใดใด</a:t>
            </a:r>
            <a:endParaRPr lang="en-US" sz="32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5589240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/>
              <a:t>มาตราการการดำเนินการเพื่อยุติการใช้ทหารเด็กคือ</a:t>
            </a:r>
            <a:br>
              <a:rPr lang="th-TH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000" dirty="0" smtClean="0"/>
              <a:t> </a:t>
            </a:r>
            <a:r>
              <a:rPr lang="th-TH" sz="2400" dirty="0" smtClean="0"/>
              <a:t>มาตรา </a:t>
            </a:r>
            <a:r>
              <a:rPr lang="en-US" sz="2400" dirty="0" smtClean="0"/>
              <a:t>6</a:t>
            </a:r>
            <a:r>
              <a:rPr lang="th-TH" sz="2400" dirty="0"/>
              <a:t> </a:t>
            </a:r>
            <a:r>
              <a:rPr lang="th-TH" sz="2400" dirty="0" smtClean="0"/>
              <a:t>(</a:t>
            </a:r>
            <a:r>
              <a:rPr lang="en-US" sz="2400" dirty="0" smtClean="0"/>
              <a:t>1) </a:t>
            </a:r>
            <a:r>
              <a:rPr lang="th-TH" sz="2400" dirty="0" smtClean="0"/>
              <a:t> รัฐสมาชิกจะต้องจัดให้มีมาตราการทางกฎหมาย การบริหารและมาตราการอืนๆ ที่ทำให้แน่ใจว่ามีการปฎิบัติตาม </a:t>
            </a:r>
            <a:r>
              <a:rPr lang="en-US" sz="2400" dirty="0" smtClean="0"/>
              <a:t>OPAC</a:t>
            </a:r>
            <a:r>
              <a:rPr lang="th-TH" sz="2400" dirty="0"/>
              <a:t> </a:t>
            </a:r>
            <a:r>
              <a:rPr lang="th-TH" sz="2400" dirty="0" smtClean="0"/>
              <a:t>   </a:t>
            </a:r>
            <a:r>
              <a:rPr lang="th-TH" sz="2400" dirty="0" smtClean="0"/>
              <a:t>มาตราการ</a:t>
            </a:r>
            <a:r>
              <a:rPr lang="th-TH" sz="2400" dirty="0" smtClean="0"/>
              <a:t>ดังกล่าว </a:t>
            </a:r>
            <a:r>
              <a:rPr lang="th-TH" sz="2400" dirty="0" smtClean="0"/>
              <a:t>ได้แก่</a:t>
            </a:r>
            <a:endParaRPr lang="en-US" sz="2400" dirty="0" smtClean="0"/>
          </a:p>
          <a:p>
            <a:r>
              <a:rPr lang="th-TH" sz="2800" dirty="0" smtClean="0"/>
              <a:t>มี</a:t>
            </a:r>
            <a:r>
              <a:rPr lang="th-TH" sz="2800" dirty="0" smtClean="0"/>
              <a:t>การเขียนกฎหมายห้ามไว้อย่างเป็นลายลักษณ์อักกษร และกำหนดอายุขั้นต่ำไว้ในกฎหมายถึงเรื่องการคัดเลือกทหารทั้งโดยบังคับและโดยสมัครใจ</a:t>
            </a:r>
            <a:endParaRPr lang="en-US" sz="2800" dirty="0" smtClean="0"/>
          </a:p>
          <a:p>
            <a:r>
              <a:rPr lang="th-TH" sz="2800" dirty="0" smtClean="0"/>
              <a:t>ทำ</a:t>
            </a:r>
            <a:r>
              <a:rPr lang="th-TH" sz="2800" dirty="0" smtClean="0"/>
              <a:t>ให้การเกณฑ์ทหารเด็กและการใช้เด็กมีส่วนร่วมในการก่อความรุนแรงเป็นอาชญกรรมที่ผิดกฎหมาย</a:t>
            </a:r>
            <a:endParaRPr lang="en-US" sz="2800" dirty="0" smtClean="0"/>
          </a:p>
          <a:p>
            <a:r>
              <a:rPr lang="th-TH" sz="2800" dirty="0" smtClean="0"/>
              <a:t>รับรอง</a:t>
            </a:r>
            <a:r>
              <a:rPr lang="th-TH" sz="2800" dirty="0" smtClean="0"/>
              <a:t>นโยบายห้ามเกณณฑ์สทหารเด็ก เช่นทำให้แน่ใจว่าเด็กทุกคนมีเอกสารระบุอายุที่ถูกต้อง อย่างเป็นทางการ และมีการพิสูจน์อายุที่น่าเชื่อถือ</a:t>
            </a:r>
            <a:endParaRPr lang="en-US" sz="2800" dirty="0" smtClean="0"/>
          </a:p>
          <a:p>
            <a:r>
              <a:rPr lang="th-TH" sz="2800" dirty="0" smtClean="0"/>
              <a:t>ทำ</a:t>
            </a:r>
            <a:r>
              <a:rPr lang="th-TH" sz="2800" dirty="0" smtClean="0"/>
              <a:t>ให้การเกณฑ์ทหารมีหลักการที่ชัดเจนแน่นอน</a:t>
            </a:r>
            <a:endParaRPr lang="en-US" sz="2800" dirty="0" smtClean="0"/>
          </a:p>
          <a:p>
            <a:r>
              <a:rPr lang="th-TH" sz="2800" dirty="0" smtClean="0"/>
              <a:t>จัดตั้ง</a:t>
            </a:r>
            <a:r>
              <a:rPr lang="th-TH" sz="2800" dirty="0" smtClean="0"/>
              <a:t>ระบบกลไกการตรวจสอบการละเมิดสิทธิเด็ก รวมทั้งการสืบสวน การฟ้องร้องคดี รวมทั้งการลงโทษที่เหมาะสม</a:t>
            </a:r>
            <a:endParaRPr lang="en-US" sz="2800" dirty="0" smtClean="0"/>
          </a:p>
          <a:p>
            <a:r>
              <a:rPr lang="th-TH" sz="2800" dirty="0" smtClean="0"/>
              <a:t>การ</a:t>
            </a:r>
            <a:r>
              <a:rPr lang="th-TH" sz="2800" dirty="0" smtClean="0"/>
              <a:t>จัดการอบรมและการสร้างความเข้าใจเรื่องทหารเด็ก</a:t>
            </a:r>
            <a:endParaRPr lang="en-US" sz="28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2639" y="5805264"/>
            <a:ext cx="2840814" cy="853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dirty="0" smtClean="0"/>
              <a:t>การปล่อยตัวจากการปฏิบัติหน้าที่ และมีความช่วยเหลือที่เหมาะสมที่จะทำให้เขาฟื้นฟูและกลับคืนสู่สังคม</a:t>
            </a:r>
            <a:br>
              <a:rPr lang="th-TH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64187"/>
          </a:xfrm>
        </p:spPr>
        <p:txBody>
          <a:bodyPr>
            <a:normAutofit/>
          </a:bodyPr>
          <a:lstStyle/>
          <a:p>
            <a:r>
              <a:rPr lang="th-TH" sz="2800" dirty="0" smtClean="0"/>
              <a:t>มาตรา </a:t>
            </a:r>
            <a:r>
              <a:rPr lang="en-US" sz="2800" dirty="0" smtClean="0"/>
              <a:t>6</a:t>
            </a:r>
            <a:r>
              <a:rPr lang="th-TH" sz="2800" dirty="0" smtClean="0"/>
              <a:t> (</a:t>
            </a:r>
            <a:r>
              <a:rPr lang="en-US" sz="2800" dirty="0" smtClean="0"/>
              <a:t>3) </a:t>
            </a:r>
            <a:r>
              <a:rPr lang="th-TH" sz="2800" dirty="0" smtClean="0"/>
              <a:t>ระบุว่ารัฐสมาชิกจะต้องมีมาตรการที่ทำให้แน่ใจว่าเด็กที่ตกเป็นทหารเด็กจะได้รับการปล่อยตัวจากการปฏิบัติหน้าที่ และมีความช่วยเหลือที่เหมาะสมที่จะทำให้เขาฟื้นฟูและกลับคืนสู่สังคม</a:t>
            </a:r>
            <a:endParaRPr lang="en-US" sz="2800" dirty="0" smtClean="0"/>
          </a:p>
          <a:p>
            <a:r>
              <a:rPr lang="th-TH" sz="2800" dirty="0" smtClean="0"/>
              <a:t>ความ</a:t>
            </a:r>
            <a:r>
              <a:rPr lang="th-TH" sz="2800" dirty="0" smtClean="0"/>
              <a:t>ช่วยเหลือที่เหมาะสมได้แก่</a:t>
            </a:r>
            <a:endParaRPr lang="en-US" sz="2800" dirty="0" smtClean="0"/>
          </a:p>
          <a:p>
            <a:pPr lvl="1"/>
            <a:r>
              <a:rPr lang="th-TH" sz="2400" dirty="0" smtClean="0"/>
              <a:t>การ</a:t>
            </a:r>
            <a:r>
              <a:rPr lang="th-TH" sz="2400" dirty="0" smtClean="0"/>
              <a:t>ปลดปล่อยทหารเด็กและการนำกลับคืนสู่สังคม</a:t>
            </a:r>
            <a:endParaRPr lang="en-US" sz="2400" dirty="0" smtClean="0"/>
          </a:p>
          <a:p>
            <a:pPr lvl="1"/>
            <a:r>
              <a:rPr lang="th-TH" sz="2400" dirty="0" smtClean="0"/>
              <a:t>เด็ก</a:t>
            </a:r>
            <a:r>
              <a:rPr lang="th-TH" sz="2400" dirty="0" smtClean="0"/>
              <a:t>ที่ออกจากกองกำลังทหารโดยวิธีการใดใดก็ตาม ต้องได้รับการคุ้มครองรวมทั้ง ต้องไม่มีการควบคุมตัวโดยพลการ</a:t>
            </a:r>
          </a:p>
          <a:p>
            <a:pPr lvl="1"/>
            <a:r>
              <a:rPr lang="th-TH" sz="2400" dirty="0" smtClean="0"/>
              <a:t>การ</a:t>
            </a:r>
            <a:r>
              <a:rPr lang="th-TH" sz="2400" dirty="0" smtClean="0"/>
              <a:t>คุ้มครองปกป้องเด็กควจะต้องประกอบไปด้วยการช่วยเหลือฟื้นฟูทางด้านร่างกายและจิตใจ และทางสังคม รวมทั้งการค้นหาครอบครัวและการกลับคืนสู่ครอบครัว</a:t>
            </a:r>
            <a:endParaRPr lang="en-US" sz="2400" dirty="0" smtClean="0"/>
          </a:p>
          <a:p>
            <a:pPr lvl="1"/>
            <a:r>
              <a:rPr lang="th-TH" sz="2400" dirty="0" smtClean="0"/>
              <a:t>รัฐ</a:t>
            </a:r>
            <a:r>
              <a:rPr lang="th-TH" sz="2400" dirty="0" smtClean="0"/>
              <a:t>ภาคีต้องจัดให้มีทรัพยากรด้านเทคนิคและทางการเงินในการฟื้นฟูเยียวยาและการนำเด็กลับคืนสู่สังคม เน้นเรื่องการศึกษา การอบรมอาชีพ การสนับสนุนทางด้านจิตใจ</a:t>
            </a:r>
            <a:endParaRPr lang="en-US" sz="2400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5695337"/>
            <a:ext cx="3206774" cy="9632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1073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Angsana New</vt:lpstr>
      <vt:lpstr>Arial</vt:lpstr>
      <vt:lpstr>Calibri</vt:lpstr>
      <vt:lpstr>Calibri Light</vt:lpstr>
      <vt:lpstr>Cordia New</vt:lpstr>
      <vt:lpstr>Office Theme</vt:lpstr>
      <vt:lpstr>OPAC Provisions and Scope</vt:lpstr>
      <vt:lpstr>กฎหมายระหว่างประเทศและมาตรฐานสากล เรื่องทหารเด็ก</vt:lpstr>
      <vt:lpstr>คำอธิบายอย่างย่อ OPAC </vt:lpstr>
      <vt:lpstr>มาตรา 1  OPAC</vt:lpstr>
      <vt:lpstr>มาตรา 3</vt:lpstr>
      <vt:lpstr>มาตรา 3</vt:lpstr>
      <vt:lpstr>กลุ่มติดอาวุธที่ไม่ใช่รัฐหมายถึง </vt:lpstr>
      <vt:lpstr>มาตราการการดำเนินการเพื่อยุติการใช้ทหารเด็กคือ </vt:lpstr>
      <vt:lpstr>การปล่อยตัวจากการปฏิบัติหน้าที่ และมีความช่วยเหลือที่เหมาะสมที่จะทำให้เขาฟื้นฟูและกลับคืนสู่สังคม </vt:lpstr>
      <vt:lpstr>ความร่วมมือระหว่างประเทศในการยุติการใช้ทหารเด็ก</vt:lpstr>
      <vt:lpstr>การตรวจสอบและรายงาน Monitoring and reporting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Lianne</dc:creator>
  <cp:lastModifiedBy>dells</cp:lastModifiedBy>
  <cp:revision>64</cp:revision>
  <dcterms:created xsi:type="dcterms:W3CDTF">2014-06-24T14:11:54Z</dcterms:created>
  <dcterms:modified xsi:type="dcterms:W3CDTF">2015-11-20T04:06:43Z</dcterms:modified>
</cp:coreProperties>
</file>